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verage" panose="020B0604020202020204" charset="0"/>
      <p:regular r:id="rId19"/>
    </p:embeddedFont>
    <p:embeddedFont>
      <p:font typeface="Oswald" panose="00000500000000000000"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7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097a8071e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097a8071e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Teachers are the front lines to carry out the mission, vision, and core beliefs of the school. Cutting someone from the front line would be setting our school up for failure. “</a:t>
            </a:r>
            <a:r>
              <a:rPr lang="en" sz="1200">
                <a:solidFill>
                  <a:schemeClr val="dk1"/>
                </a:solidFill>
              </a:rPr>
              <a:t>Studies find that teacher layoffs harmed student achievement and were equitably distributed across schools, teachers, and students.”</a:t>
            </a:r>
            <a:r>
              <a:rPr lang="en" sz="1200"/>
              <a:t> (Kraft &amp; Bleiberg, 2022)</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097a8071e1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097a8071e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We want to make sure this </a:t>
            </a:r>
            <a:r>
              <a:rPr lang="en" sz="1200">
                <a:solidFill>
                  <a:srgbClr val="212121"/>
                </a:solidFill>
              </a:rPr>
              <a:t>plan efficiently uses human, fiscal, and technological resources to manage school operations. When budgeting we look at “return on investment”. We take into consideration two types of return. One is student impact, and the other is financial gain. There are positions within Light of Christ that bring in 3x their salaries. Those are positions that we would never consider cutting. There are also positions that make extreme impact on students (teachers). This is why I would do everything in my power to avoid a situation involving cutting a teacher.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97a8071e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097a8071e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This </a:t>
            </a:r>
            <a:r>
              <a:rPr lang="en" sz="1200">
                <a:solidFill>
                  <a:schemeClr val="dk1"/>
                </a:solidFill>
              </a:rPr>
              <a:t>plan proposes the mobilization of diverse community resources to support areas cut in the new budget by soliciting specific donations. If we cut maintenance costs and did not take on specific capital improvement projects, we would go to our local contractors, local hardware stores, and other business and solicit specific “in-kind” donations or services that could potentially get us by. We would also ask our families to take on more cost and I am confident they would step up to the plate.</a:t>
            </a:r>
            <a:endParaRPr sz="13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097a8071e1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097a8071e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plan advocates for student needs because St. Mary’s Central High School is committed to never turning away a student because of lack of space or lack of finances. SMCHS is also committed to offering smaller class sizes with a great teacher to student ratio. Cutting a teacher is not the answer to achieve these goals.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097a8071e1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097a8071e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plan is also responding to a current bill that has already passed the ND House of Representatives and will be voted on by the ND Senate next week. HB 1532 would provide reimbursements to parents that choose to educate their child in a private school. If this bill passes, I believe the growth within the Light of Christ school system would dramatically increase. This means we need teachers.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097a8071e1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097a8071e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essence the Vice President of Finance and Operations monitors and evaluates this plan. He sends out monthly budget reports to building principals and directors and ensures that everyone is being held accountable for their departments.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097a8071e1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097a8071e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097a8071e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097a8071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budget for Light of Christ Catholic Schools is created using a 21 step approach as seen on the next slide. This is to ensure that the budget is created in an ethical and transparent way and also aligns with the mission, vision, and core beliefs of Light of Christ. This process starts with the budgetary sub-committee projecting future revenue and expenses. The Vice President of Academic Affairs then solicits feedback from several key stakeholders. Several meetings then take place between the building principals and directors, along with district office employees. Ultimately the board must give final approval.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29537a08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29537a08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097a8071e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097a8071e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three main goals of the continuous improvement plan for SMCHS is as follows: </a:t>
            </a:r>
            <a:r>
              <a:rPr lang="en" sz="1200">
                <a:solidFill>
                  <a:schemeClr val="dk1"/>
                </a:solidFill>
              </a:rPr>
              <a:t>Increased opportunities for students to be actively involved in the learning process, provide frequent and consistent opportunities for data analysis, promote Catholic beliefs to support the vision and mission of Light of Christ Catholic Schools. In order to achieve these goals, we must provide adequate technology and curriculum to engage our students, we also much provide professional development to train and equip our staff.</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097a8071e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097a8071e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also non-negotiables for maintenance and utilities. We need to have a functioning campus. We must be able to turn the lights on, have adequate heating and air conditioning, and we also must plan for snow removal. If we do not, we risk not having an adequate learning environment for our students. One area that we could cut is the amount in which we water our lawn. There is risk involved in case we have a drought. However, having a brown lawn is better than cutting a teaching position.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097a8071e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097a8071e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Rather than cutting a teaching position, I would propose an alternative solution. Because of the growth Light of Christ Catholic Schools has seen in the last decade, it would not make sense for us to cut a teaching position. Worst case scenario, we would consider not rehiring for a retirement if we felt like that position was not necessary. However, there are very few positions like that within the school system, and none of them are set to retire for a couple more years. Instead, we would look to cut maintenance costs and monetize our facilities more.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097a8071e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097a8071e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biggest area we could see budget cuts is to our own facility. St. Mary’s Central High School opened a brand new school in 2019. There are always capital improvements that could be made. However, there are also a lot of capital improvements that could be postponed and pushed further down the road. We have $181,020 budgeted for this area in 2023-24. If the school was in that desperate of a situation, I am confident that we could cut back in this area to make sure a teaching position would not need to be cut.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222a79a28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222a79a28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could monetize our facilities more. I am the Activities Director and I was told to be very strict on who we rent our facilities to. Because of this, we very rarely rent out our state of the are auditorium, gymnasiums, or football complex. I have declined roughly 25 requests this year that would’ve brought in money. If we desperately needed money to offset the cost of a teacher, I am confident we could bring in another $10,000-$25,000 in facility rental.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97a8071e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097a8071e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My alternative solution</a:t>
            </a:r>
            <a:r>
              <a:rPr lang="en" sz="1200">
                <a:solidFill>
                  <a:srgbClr val="212121"/>
                </a:solidFill>
                <a:highlight>
                  <a:srgbClr val="FFFFFF"/>
                </a:highlight>
              </a:rPr>
              <a:t> promotes continual and sustainable school improvement and upholds the school vision/mission and the values of democracy, equity, and diversity. In order to achieve the goals from our continuous improvement plan, we cannot cut a teacher. That would be detrimental to our CIP and the exact opposite direction we want to go in as a school. Not only would it affect the teaching position we cut, but it would also create a shockwave across the entire district and make all other teachers nervous. (Goldhaber et al., 2016) This would make it harder for Light of Christ to build a great culture and meet our goals from the CIP.</a:t>
            </a:r>
            <a:endParaRPr sz="1200">
              <a:solidFill>
                <a:srgbClr val="212121"/>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Defending the Budget</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Tanner Purintun EAD 510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Mission, Vision, Core Beliefs</a:t>
            </a:r>
            <a:endParaRPr/>
          </a:p>
        </p:txBody>
      </p:sp>
      <p:sp>
        <p:nvSpPr>
          <p:cNvPr id="123" name="Google Shape;12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Mission</a:t>
            </a:r>
            <a:endParaRPr/>
          </a:p>
          <a:p>
            <a:pPr marL="914400" lvl="1" indent="-317500" algn="l" rtl="0">
              <a:spcBef>
                <a:spcPts val="0"/>
              </a:spcBef>
              <a:spcAft>
                <a:spcPts val="0"/>
              </a:spcAft>
              <a:buSzPts val="1400"/>
              <a:buChar char="○"/>
            </a:pPr>
            <a:r>
              <a:rPr lang="en"/>
              <a:t>Encountering Christ in our Catholic Faith through living, learning, and serving.</a:t>
            </a:r>
            <a:endParaRPr/>
          </a:p>
          <a:p>
            <a:pPr marL="457200" lvl="0" indent="-342900" algn="l" rtl="0">
              <a:spcBef>
                <a:spcPts val="0"/>
              </a:spcBef>
              <a:spcAft>
                <a:spcPts val="0"/>
              </a:spcAft>
              <a:buSzPts val="1800"/>
              <a:buChar char="●"/>
            </a:pPr>
            <a:r>
              <a:rPr lang="en"/>
              <a:t>Vision</a:t>
            </a:r>
            <a:endParaRPr/>
          </a:p>
          <a:p>
            <a:pPr marL="914400" lvl="1" indent="-317500" algn="l" rtl="0">
              <a:spcBef>
                <a:spcPts val="0"/>
              </a:spcBef>
              <a:spcAft>
                <a:spcPts val="0"/>
              </a:spcAft>
              <a:buSzPts val="1400"/>
              <a:buChar char="○"/>
            </a:pPr>
            <a:r>
              <a:rPr lang="en"/>
              <a:t>Inspire and prepare the heart, soul, and mind of future generations to radiate the Light of Christ.</a:t>
            </a:r>
            <a:endParaRPr/>
          </a:p>
          <a:p>
            <a:pPr marL="457200" lvl="0" indent="-342900" algn="l" rtl="0">
              <a:spcBef>
                <a:spcPts val="0"/>
              </a:spcBef>
              <a:spcAft>
                <a:spcPts val="0"/>
              </a:spcAft>
              <a:buSzPts val="1800"/>
              <a:buChar char="●"/>
            </a:pPr>
            <a:r>
              <a:rPr lang="en"/>
              <a:t>Core Beliefs </a:t>
            </a:r>
            <a:endParaRPr/>
          </a:p>
          <a:p>
            <a:pPr marL="914400" lvl="1" indent="-317500" algn="l" rtl="0">
              <a:spcBef>
                <a:spcPts val="0"/>
              </a:spcBef>
              <a:spcAft>
                <a:spcPts val="0"/>
              </a:spcAft>
              <a:buSzPts val="1400"/>
              <a:buChar char="○"/>
            </a:pPr>
            <a:r>
              <a:rPr lang="en"/>
              <a:t>Encountering Christ</a:t>
            </a:r>
            <a:endParaRPr/>
          </a:p>
          <a:p>
            <a:pPr marL="914400" lvl="1" indent="-317500" algn="l" rtl="0">
              <a:spcBef>
                <a:spcPts val="0"/>
              </a:spcBef>
              <a:spcAft>
                <a:spcPts val="0"/>
              </a:spcAft>
              <a:buSzPts val="1400"/>
              <a:buChar char="○"/>
            </a:pPr>
            <a:r>
              <a:rPr lang="en"/>
              <a:t>Cultivating Virtues</a:t>
            </a:r>
            <a:endParaRPr/>
          </a:p>
          <a:p>
            <a:pPr marL="914400" lvl="1" indent="-317500" algn="l" rtl="0">
              <a:spcBef>
                <a:spcPts val="0"/>
              </a:spcBef>
              <a:spcAft>
                <a:spcPts val="0"/>
              </a:spcAft>
              <a:buSzPts val="1400"/>
              <a:buChar char="○"/>
            </a:pPr>
            <a:r>
              <a:rPr lang="en"/>
              <a:t>Inspiring Christ-like Relationships</a:t>
            </a:r>
            <a:endParaRPr/>
          </a:p>
          <a:p>
            <a:pPr marL="914400" lvl="1" indent="-317500" algn="l" rtl="0">
              <a:spcBef>
                <a:spcPts val="0"/>
              </a:spcBef>
              <a:spcAft>
                <a:spcPts val="0"/>
              </a:spcAft>
              <a:buSzPts val="1400"/>
              <a:buChar char="○"/>
            </a:pPr>
            <a:r>
              <a:rPr lang="en"/>
              <a:t>Academic Excellence</a:t>
            </a:r>
            <a:endParaRPr/>
          </a:p>
          <a:p>
            <a:pPr marL="914400" lvl="1" indent="-317500" algn="l" rtl="0">
              <a:spcBef>
                <a:spcPts val="0"/>
              </a:spcBef>
              <a:spcAft>
                <a:spcPts val="0"/>
              </a:spcAft>
              <a:buSzPts val="1400"/>
              <a:buChar char="○"/>
            </a:pPr>
            <a:r>
              <a:rPr lang="en"/>
              <a:t>Safe Environment </a:t>
            </a:r>
            <a:endParaRPr/>
          </a:p>
        </p:txBody>
      </p:sp>
      <p:pic>
        <p:nvPicPr>
          <p:cNvPr id="124" name="Google Shape;124;p22"/>
          <p:cNvPicPr preferRelativeResize="0"/>
          <p:nvPr/>
        </p:nvPicPr>
        <p:blipFill>
          <a:blip r:embed="rId3">
            <a:alphaModFix/>
          </a:blip>
          <a:stretch>
            <a:fillRect/>
          </a:stretch>
        </p:blipFill>
        <p:spPr>
          <a:xfrm>
            <a:off x="5172775" y="2571750"/>
            <a:ext cx="3399725" cy="2275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Human, Fiscal, Technological Resources</a:t>
            </a:r>
            <a:endParaRPr/>
          </a:p>
        </p:txBody>
      </p:sp>
      <p:sp>
        <p:nvSpPr>
          <p:cNvPr id="130" name="Google Shape;130;p23"/>
          <p:cNvSpPr txBox="1">
            <a:spLocks noGrp="1"/>
          </p:cNvSpPr>
          <p:nvPr>
            <p:ph type="body" idx="1"/>
          </p:nvPr>
        </p:nvSpPr>
        <p:spPr>
          <a:xfrm>
            <a:off x="311700" y="1152475"/>
            <a:ext cx="7997100" cy="103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Return on Investment</a:t>
            </a:r>
            <a:endParaRPr/>
          </a:p>
          <a:p>
            <a:pPr marL="914400" lvl="1" indent="-317500" algn="l" rtl="0">
              <a:spcBef>
                <a:spcPts val="0"/>
              </a:spcBef>
              <a:spcAft>
                <a:spcPts val="0"/>
              </a:spcAft>
              <a:buSzPts val="1400"/>
              <a:buChar char="○"/>
            </a:pPr>
            <a:r>
              <a:rPr lang="en"/>
              <a:t>Student Impact</a:t>
            </a:r>
            <a:endParaRPr/>
          </a:p>
          <a:p>
            <a:pPr marL="914400" lvl="1" indent="-317500" algn="l" rtl="0">
              <a:spcBef>
                <a:spcPts val="0"/>
              </a:spcBef>
              <a:spcAft>
                <a:spcPts val="0"/>
              </a:spcAft>
              <a:buSzPts val="1400"/>
              <a:buChar char="○"/>
            </a:pPr>
            <a:r>
              <a:rPr lang="en"/>
              <a:t>Money</a:t>
            </a:r>
            <a:endParaRPr/>
          </a:p>
        </p:txBody>
      </p:sp>
      <p:pic>
        <p:nvPicPr>
          <p:cNvPr id="131" name="Google Shape;131;p23"/>
          <p:cNvPicPr preferRelativeResize="0"/>
          <p:nvPr/>
        </p:nvPicPr>
        <p:blipFill>
          <a:blip r:embed="rId3">
            <a:alphaModFix/>
          </a:blip>
          <a:stretch>
            <a:fillRect/>
          </a:stretch>
        </p:blipFill>
        <p:spPr>
          <a:xfrm>
            <a:off x="344675" y="2242325"/>
            <a:ext cx="8454662" cy="2647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Mobilization of Community Resources</a:t>
            </a:r>
            <a:endParaRPr/>
          </a:p>
        </p:txBody>
      </p:sp>
      <p:sp>
        <p:nvSpPr>
          <p:cNvPr id="137" name="Google Shape;13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Cut Maintenance</a:t>
            </a:r>
            <a:endParaRPr sz="1400"/>
          </a:p>
          <a:p>
            <a:pPr marL="914400" lvl="1" indent="-317500" algn="l" rtl="0">
              <a:spcBef>
                <a:spcPts val="0"/>
              </a:spcBef>
              <a:spcAft>
                <a:spcPts val="0"/>
              </a:spcAft>
              <a:buSzPts val="1400"/>
              <a:buChar char="○"/>
            </a:pPr>
            <a:r>
              <a:rPr lang="en"/>
              <a:t>Seek Specific Donations</a:t>
            </a:r>
            <a:endParaRPr/>
          </a:p>
          <a:p>
            <a:pPr marL="457200" lvl="0" indent="-317500" algn="l" rtl="0">
              <a:spcBef>
                <a:spcPts val="0"/>
              </a:spcBef>
              <a:spcAft>
                <a:spcPts val="0"/>
              </a:spcAft>
              <a:buSzPts val="1400"/>
              <a:buChar char="●"/>
            </a:pPr>
            <a:r>
              <a:rPr lang="en" sz="1400"/>
              <a:t>Project costs onto students</a:t>
            </a:r>
            <a:endParaRPr sz="1400"/>
          </a:p>
          <a:p>
            <a:pPr marL="914400" lvl="1" indent="-317500" algn="l" rtl="0">
              <a:spcBef>
                <a:spcPts val="0"/>
              </a:spcBef>
              <a:spcAft>
                <a:spcPts val="0"/>
              </a:spcAft>
              <a:buSzPts val="1400"/>
              <a:buChar char="○"/>
            </a:pPr>
            <a:r>
              <a:rPr lang="en"/>
              <a:t>Raise fees</a:t>
            </a:r>
            <a:endParaRPr/>
          </a:p>
          <a:p>
            <a:pPr marL="457200" lvl="0" indent="-317500" algn="l" rtl="0">
              <a:spcBef>
                <a:spcPts val="0"/>
              </a:spcBef>
              <a:spcAft>
                <a:spcPts val="0"/>
              </a:spcAft>
              <a:buSzPts val="1400"/>
              <a:buChar char="●"/>
            </a:pPr>
            <a:r>
              <a:rPr lang="en" sz="1400"/>
              <a:t>Identify the risk we are willing to accept</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Student Needs</a:t>
            </a:r>
            <a:endParaRPr/>
          </a:p>
        </p:txBody>
      </p:sp>
      <p:sp>
        <p:nvSpPr>
          <p:cNvPr id="143" name="Google Shape;143;p25"/>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St. Mary’s Central High Schools is committed to:</a:t>
            </a:r>
            <a:endParaRPr sz="1400"/>
          </a:p>
          <a:p>
            <a:pPr marL="914400" lvl="1" indent="-317500" algn="l" rtl="0">
              <a:spcBef>
                <a:spcPts val="0"/>
              </a:spcBef>
              <a:spcAft>
                <a:spcPts val="0"/>
              </a:spcAft>
              <a:buSzPts val="1400"/>
              <a:buChar char="○"/>
            </a:pPr>
            <a:r>
              <a:rPr lang="en"/>
              <a:t>Never turning away a student because of lack of space or lack of finances</a:t>
            </a:r>
            <a:endParaRPr/>
          </a:p>
          <a:p>
            <a:pPr marL="914400" lvl="1" indent="-317500" algn="l" rtl="0">
              <a:spcBef>
                <a:spcPts val="0"/>
              </a:spcBef>
              <a:spcAft>
                <a:spcPts val="0"/>
              </a:spcAft>
              <a:buSzPts val="1400"/>
              <a:buChar char="○"/>
            </a:pPr>
            <a:r>
              <a:rPr lang="en"/>
              <a:t>Offering smaller class sizes</a:t>
            </a:r>
            <a:endParaRPr/>
          </a:p>
          <a:p>
            <a:pPr marL="1371600" lvl="2" indent="-317500" algn="l" rtl="0">
              <a:spcBef>
                <a:spcPts val="0"/>
              </a:spcBef>
              <a:spcAft>
                <a:spcPts val="0"/>
              </a:spcAft>
              <a:buSzPts val="1400"/>
              <a:buChar char="■"/>
            </a:pPr>
            <a:r>
              <a:rPr lang="en"/>
              <a:t>Good teacher to student ratio</a:t>
            </a:r>
            <a:endParaRPr/>
          </a:p>
          <a:p>
            <a:pPr marL="0" lvl="0" indent="0" algn="l" rtl="0">
              <a:spcBef>
                <a:spcPts val="1200"/>
              </a:spcBef>
              <a:spcAft>
                <a:spcPts val="1200"/>
              </a:spcAft>
              <a:buNone/>
            </a:pPr>
            <a:endParaRPr/>
          </a:p>
        </p:txBody>
      </p:sp>
      <p:pic>
        <p:nvPicPr>
          <p:cNvPr id="144" name="Google Shape;144;p25"/>
          <p:cNvPicPr preferRelativeResize="0"/>
          <p:nvPr/>
        </p:nvPicPr>
        <p:blipFill>
          <a:blip r:embed="rId3">
            <a:alphaModFix/>
          </a:blip>
          <a:stretch>
            <a:fillRect/>
          </a:stretch>
        </p:blipFill>
        <p:spPr>
          <a:xfrm>
            <a:off x="4714250" y="1208825"/>
            <a:ext cx="4267201" cy="27258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Political and Emerging Trends</a:t>
            </a:r>
            <a:endParaRPr/>
          </a:p>
        </p:txBody>
      </p:sp>
      <p:sp>
        <p:nvSpPr>
          <p:cNvPr id="150" name="Google Shape;150;p26"/>
          <p:cNvSpPr txBox="1">
            <a:spLocks noGrp="1"/>
          </p:cNvSpPr>
          <p:nvPr>
            <p:ph type="body" idx="1"/>
          </p:nvPr>
        </p:nvSpPr>
        <p:spPr>
          <a:xfrm>
            <a:off x="311700" y="1152475"/>
            <a:ext cx="3665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HB 1532</a:t>
            </a:r>
            <a:endParaRPr/>
          </a:p>
          <a:p>
            <a:pPr marL="914400" lvl="1" indent="-317500" algn="l" rtl="0">
              <a:spcBef>
                <a:spcPts val="0"/>
              </a:spcBef>
              <a:spcAft>
                <a:spcPts val="0"/>
              </a:spcAft>
              <a:buSzPts val="1400"/>
              <a:buChar char="○"/>
            </a:pPr>
            <a:r>
              <a:rPr lang="en"/>
              <a:t>Would give reimbursements to parents</a:t>
            </a:r>
            <a:endParaRPr/>
          </a:p>
        </p:txBody>
      </p:sp>
      <p:pic>
        <p:nvPicPr>
          <p:cNvPr id="151" name="Google Shape;151;p26"/>
          <p:cNvPicPr preferRelativeResize="0"/>
          <p:nvPr/>
        </p:nvPicPr>
        <p:blipFill>
          <a:blip r:embed="rId3">
            <a:alphaModFix/>
          </a:blip>
          <a:stretch>
            <a:fillRect/>
          </a:stretch>
        </p:blipFill>
        <p:spPr>
          <a:xfrm>
            <a:off x="4061000" y="1152474"/>
            <a:ext cx="4771299" cy="36858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Monitor/Evaluation of Plan</a:t>
            </a:r>
            <a:endParaRPr/>
          </a:p>
        </p:txBody>
      </p:sp>
      <p:sp>
        <p:nvSpPr>
          <p:cNvPr id="157" name="Google Shape;15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Dan Neff</a:t>
            </a:r>
            <a:endParaRPr/>
          </a:p>
          <a:p>
            <a:pPr marL="914400" lvl="1" indent="-317500" algn="l" rtl="0">
              <a:spcBef>
                <a:spcPts val="0"/>
              </a:spcBef>
              <a:spcAft>
                <a:spcPts val="0"/>
              </a:spcAft>
              <a:buSzPts val="1400"/>
              <a:buChar char="○"/>
            </a:pPr>
            <a:r>
              <a:rPr lang="en"/>
              <a:t>Vice President of Finance/Operations</a:t>
            </a:r>
            <a:endParaRPr/>
          </a:p>
          <a:p>
            <a:pPr marL="457200" lvl="0" indent="-342900" algn="l" rtl="0">
              <a:spcBef>
                <a:spcPts val="0"/>
              </a:spcBef>
              <a:spcAft>
                <a:spcPts val="0"/>
              </a:spcAft>
              <a:buSzPts val="1800"/>
              <a:buChar char="●"/>
            </a:pPr>
            <a:r>
              <a:rPr lang="en"/>
              <a:t>Monthly Budget Reports</a:t>
            </a:r>
            <a:endParaRPr/>
          </a:p>
          <a:p>
            <a:pPr marL="914400" lvl="1" indent="-317500" algn="l" rtl="0">
              <a:spcBef>
                <a:spcPts val="0"/>
              </a:spcBef>
              <a:spcAft>
                <a:spcPts val="0"/>
              </a:spcAft>
              <a:buSzPts val="1400"/>
              <a:buChar char="○"/>
            </a:pPr>
            <a:r>
              <a:rPr lang="en"/>
              <a:t>Sent to Building Principals and Directors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163" name="Google Shape;16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355600" lvl="0" indent="0" algn="l" rtl="0">
              <a:spcBef>
                <a:spcPts val="1200"/>
              </a:spcBef>
              <a:spcAft>
                <a:spcPts val="0"/>
              </a:spcAft>
              <a:buNone/>
            </a:pPr>
            <a:r>
              <a:rPr lang="en" sz="1400">
                <a:solidFill>
                  <a:schemeClr val="dk1"/>
                </a:solidFill>
                <a:latin typeface="Arial"/>
                <a:ea typeface="Arial"/>
                <a:cs typeface="Arial"/>
                <a:sym typeface="Arial"/>
              </a:rPr>
              <a:t>Goldhaber, D., Strunk, K. O., Brown, N., &amp; Knight, D. S. (2016). Lessons learned from the Great Recession. </a:t>
            </a:r>
            <a:r>
              <a:rPr lang="en" sz="1400" i="1">
                <a:solidFill>
                  <a:schemeClr val="dk1"/>
                </a:solidFill>
                <a:latin typeface="Arial"/>
                <a:ea typeface="Arial"/>
                <a:cs typeface="Arial"/>
                <a:sym typeface="Arial"/>
              </a:rPr>
              <a:t>Educational Evaluation and Policy Analysis</a:t>
            </a:r>
            <a:r>
              <a:rPr lang="en" sz="1400">
                <a:solidFill>
                  <a:schemeClr val="dk1"/>
                </a:solidFill>
                <a:latin typeface="Arial"/>
                <a:ea typeface="Arial"/>
                <a:cs typeface="Arial"/>
                <a:sym typeface="Arial"/>
              </a:rPr>
              <a:t>, </a:t>
            </a:r>
            <a:r>
              <a:rPr lang="en" sz="1400" i="1">
                <a:solidFill>
                  <a:schemeClr val="dk1"/>
                </a:solidFill>
                <a:latin typeface="Arial"/>
                <a:ea typeface="Arial"/>
                <a:cs typeface="Arial"/>
                <a:sym typeface="Arial"/>
              </a:rPr>
              <a:t>38</a:t>
            </a:r>
            <a:r>
              <a:rPr lang="en" sz="1400">
                <a:solidFill>
                  <a:schemeClr val="dk1"/>
                </a:solidFill>
                <a:latin typeface="Arial"/>
                <a:ea typeface="Arial"/>
                <a:cs typeface="Arial"/>
                <a:sym typeface="Arial"/>
              </a:rPr>
              <a:t>(3), 517–548. https://doi.org/10.3102/016237371664797 </a:t>
            </a:r>
            <a:endParaRPr sz="1400">
              <a:solidFill>
                <a:schemeClr val="dk1"/>
              </a:solidFill>
              <a:latin typeface="Arial"/>
              <a:ea typeface="Arial"/>
              <a:cs typeface="Arial"/>
              <a:sym typeface="Arial"/>
            </a:endParaRPr>
          </a:p>
          <a:p>
            <a:pPr marL="355600" lvl="0" indent="0" algn="l" rtl="0">
              <a:spcBef>
                <a:spcPts val="1200"/>
              </a:spcBef>
              <a:spcAft>
                <a:spcPts val="0"/>
              </a:spcAft>
              <a:buNone/>
            </a:pPr>
            <a:endParaRPr sz="1400">
              <a:solidFill>
                <a:schemeClr val="dk1"/>
              </a:solidFill>
              <a:latin typeface="Arial"/>
              <a:ea typeface="Arial"/>
              <a:cs typeface="Arial"/>
              <a:sym typeface="Arial"/>
            </a:endParaRPr>
          </a:p>
          <a:p>
            <a:pPr marL="355600" lvl="0" indent="0" algn="l" rtl="0">
              <a:spcBef>
                <a:spcPts val="1200"/>
              </a:spcBef>
              <a:spcAft>
                <a:spcPts val="0"/>
              </a:spcAft>
              <a:buNone/>
            </a:pPr>
            <a:r>
              <a:rPr lang="en" sz="1400">
                <a:solidFill>
                  <a:schemeClr val="dk1"/>
                </a:solidFill>
                <a:latin typeface="Arial"/>
                <a:ea typeface="Arial"/>
                <a:cs typeface="Arial"/>
                <a:sym typeface="Arial"/>
              </a:rPr>
              <a:t>Kraft, M. A., &amp; Bleiberg, J. F. (2022). The inequitable effects of teacher layoffs: What we know and can do. </a:t>
            </a:r>
            <a:r>
              <a:rPr lang="en" sz="1400" i="1">
                <a:solidFill>
                  <a:schemeClr val="dk1"/>
                </a:solidFill>
                <a:latin typeface="Arial"/>
                <a:ea typeface="Arial"/>
                <a:cs typeface="Arial"/>
                <a:sym typeface="Arial"/>
              </a:rPr>
              <a:t>Education Finance and Policy</a:t>
            </a:r>
            <a:r>
              <a:rPr lang="en" sz="1400">
                <a:solidFill>
                  <a:schemeClr val="dk1"/>
                </a:solidFill>
                <a:latin typeface="Arial"/>
                <a:ea typeface="Arial"/>
                <a:cs typeface="Arial"/>
                <a:sym typeface="Arial"/>
              </a:rPr>
              <a:t>, </a:t>
            </a:r>
            <a:r>
              <a:rPr lang="en" sz="1400" i="1">
                <a:solidFill>
                  <a:schemeClr val="dk1"/>
                </a:solidFill>
                <a:latin typeface="Arial"/>
                <a:ea typeface="Arial"/>
                <a:cs typeface="Arial"/>
                <a:sym typeface="Arial"/>
              </a:rPr>
              <a:t>17</a:t>
            </a:r>
            <a:r>
              <a:rPr lang="en" sz="1400">
                <a:solidFill>
                  <a:schemeClr val="dk1"/>
                </a:solidFill>
                <a:latin typeface="Arial"/>
                <a:ea typeface="Arial"/>
                <a:cs typeface="Arial"/>
                <a:sym typeface="Arial"/>
              </a:rPr>
              <a:t>(2), 367–377. https://doi.org/10.1162/edfp_a_00369 </a:t>
            </a:r>
            <a:endParaRPr sz="1400">
              <a:solidFill>
                <a:schemeClr val="dk1"/>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Budget Process</a:t>
            </a:r>
            <a:endParaRPr/>
          </a:p>
        </p:txBody>
      </p:sp>
      <p:sp>
        <p:nvSpPr>
          <p:cNvPr id="66" name="Google Shape;66;p14"/>
          <p:cNvSpPr txBox="1">
            <a:spLocks noGrp="1"/>
          </p:cNvSpPr>
          <p:nvPr>
            <p:ph type="body" idx="1"/>
          </p:nvPr>
        </p:nvSpPr>
        <p:spPr>
          <a:xfrm>
            <a:off x="311700" y="1152475"/>
            <a:ext cx="44565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Feedback received from stakeholders (Teachers, Students, Parents, Administration)</a:t>
            </a:r>
            <a:endParaRPr sz="1400"/>
          </a:p>
          <a:p>
            <a:pPr marL="914400" lvl="1" indent="-317500" algn="l" rtl="0">
              <a:spcBef>
                <a:spcPts val="0"/>
              </a:spcBef>
              <a:spcAft>
                <a:spcPts val="0"/>
              </a:spcAft>
              <a:buSzPts val="1400"/>
              <a:buChar char="○"/>
            </a:pPr>
            <a:r>
              <a:rPr lang="en"/>
              <a:t>Surveys</a:t>
            </a:r>
            <a:endParaRPr/>
          </a:p>
          <a:p>
            <a:pPr marL="914400" lvl="1" indent="-317500" algn="l" rtl="0">
              <a:spcBef>
                <a:spcPts val="0"/>
              </a:spcBef>
              <a:spcAft>
                <a:spcPts val="0"/>
              </a:spcAft>
              <a:buSzPts val="1400"/>
              <a:buChar char="○"/>
            </a:pPr>
            <a:r>
              <a:rPr lang="en"/>
              <a:t>Meetings</a:t>
            </a:r>
            <a:endParaRPr/>
          </a:p>
          <a:p>
            <a:pPr marL="457200" lvl="0" indent="-317500" algn="l" rtl="0">
              <a:spcBef>
                <a:spcPts val="0"/>
              </a:spcBef>
              <a:spcAft>
                <a:spcPts val="0"/>
              </a:spcAft>
              <a:buSzPts val="1400"/>
              <a:buChar char="●"/>
            </a:pPr>
            <a:r>
              <a:rPr lang="en" sz="1400"/>
              <a:t>Building Administrative Meetings</a:t>
            </a:r>
            <a:endParaRPr sz="1400"/>
          </a:p>
          <a:p>
            <a:pPr marL="914400" lvl="1" indent="-317500" algn="l" rtl="0">
              <a:spcBef>
                <a:spcPts val="0"/>
              </a:spcBef>
              <a:spcAft>
                <a:spcPts val="0"/>
              </a:spcAft>
              <a:buSzPts val="1400"/>
              <a:buChar char="○"/>
            </a:pPr>
            <a:r>
              <a:rPr lang="en"/>
              <a:t>Align needs/wants to mission and vision</a:t>
            </a:r>
            <a:endParaRPr/>
          </a:p>
          <a:p>
            <a:pPr marL="457200" lvl="0" indent="-317500" algn="l" rtl="0">
              <a:spcBef>
                <a:spcPts val="0"/>
              </a:spcBef>
              <a:spcAft>
                <a:spcPts val="0"/>
              </a:spcAft>
              <a:buSzPts val="1400"/>
              <a:buChar char="●"/>
            </a:pPr>
            <a:r>
              <a:rPr lang="en" sz="1400"/>
              <a:t>District Administrative Meetings</a:t>
            </a:r>
            <a:endParaRPr sz="1400"/>
          </a:p>
          <a:p>
            <a:pPr marL="914400" lvl="1" indent="-317500" algn="l" rtl="0">
              <a:spcBef>
                <a:spcPts val="0"/>
              </a:spcBef>
              <a:spcAft>
                <a:spcPts val="0"/>
              </a:spcAft>
              <a:buSzPts val="1400"/>
              <a:buChar char="○"/>
            </a:pPr>
            <a:r>
              <a:rPr lang="en"/>
              <a:t>Project revenue and expenditures</a:t>
            </a:r>
            <a:endParaRPr/>
          </a:p>
          <a:p>
            <a:pPr marL="914400" lvl="1" indent="-317500" algn="l" rtl="0">
              <a:spcBef>
                <a:spcPts val="0"/>
              </a:spcBef>
              <a:spcAft>
                <a:spcPts val="0"/>
              </a:spcAft>
              <a:buSzPts val="1400"/>
              <a:buChar char="○"/>
            </a:pPr>
            <a:r>
              <a:rPr lang="en"/>
              <a:t>Prioritize wants and needs </a:t>
            </a:r>
            <a:endParaRPr/>
          </a:p>
          <a:p>
            <a:pPr marL="457200" lvl="0" indent="-317500" algn="l" rtl="0">
              <a:spcBef>
                <a:spcPts val="0"/>
              </a:spcBef>
              <a:spcAft>
                <a:spcPts val="0"/>
              </a:spcAft>
              <a:buSzPts val="1400"/>
              <a:buChar char="●"/>
            </a:pPr>
            <a:r>
              <a:rPr lang="en" sz="1400"/>
              <a:t>Board Approval</a:t>
            </a:r>
            <a:endParaRPr sz="1400"/>
          </a:p>
        </p:txBody>
      </p:sp>
      <p:pic>
        <p:nvPicPr>
          <p:cNvPr id="67" name="Google Shape;67;p14"/>
          <p:cNvPicPr preferRelativeResize="0"/>
          <p:nvPr/>
        </p:nvPicPr>
        <p:blipFill>
          <a:blip r:embed="rId3">
            <a:alphaModFix/>
          </a:blip>
          <a:stretch>
            <a:fillRect/>
          </a:stretch>
        </p:blipFill>
        <p:spPr>
          <a:xfrm>
            <a:off x="5458275" y="445025"/>
            <a:ext cx="3213029" cy="4546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Budget Process Cont.</a:t>
            </a:r>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21 step process</a:t>
            </a:r>
            <a:endParaRPr/>
          </a:p>
        </p:txBody>
      </p:sp>
      <p:pic>
        <p:nvPicPr>
          <p:cNvPr id="74" name="Google Shape;74;p15"/>
          <p:cNvPicPr preferRelativeResize="0"/>
          <p:nvPr/>
        </p:nvPicPr>
        <p:blipFill>
          <a:blip r:embed="rId3">
            <a:alphaModFix/>
          </a:blip>
          <a:stretch>
            <a:fillRect/>
          </a:stretch>
        </p:blipFill>
        <p:spPr>
          <a:xfrm>
            <a:off x="5600025" y="45000"/>
            <a:ext cx="2891325" cy="4997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Justification of Expenditures</a:t>
            </a:r>
            <a:endParaRPr/>
          </a:p>
        </p:txBody>
      </p:sp>
      <p:sp>
        <p:nvSpPr>
          <p:cNvPr id="80" name="Google Shape;80;p16"/>
          <p:cNvSpPr txBox="1">
            <a:spLocks noGrp="1"/>
          </p:cNvSpPr>
          <p:nvPr>
            <p:ph type="body" idx="1"/>
          </p:nvPr>
        </p:nvSpPr>
        <p:spPr>
          <a:xfrm>
            <a:off x="311700" y="1152475"/>
            <a:ext cx="43872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Instructional Materials</a:t>
            </a:r>
            <a:endParaRPr sz="1400"/>
          </a:p>
          <a:p>
            <a:pPr marL="914400" lvl="1" indent="-317500" algn="l" rtl="0">
              <a:spcBef>
                <a:spcPts val="0"/>
              </a:spcBef>
              <a:spcAft>
                <a:spcPts val="0"/>
              </a:spcAft>
              <a:buSzPts val="1400"/>
              <a:buChar char="○"/>
            </a:pPr>
            <a:r>
              <a:rPr lang="en"/>
              <a:t>$724,954</a:t>
            </a:r>
            <a:endParaRPr/>
          </a:p>
          <a:p>
            <a:pPr marL="1371600" lvl="2" indent="-317500" algn="l" rtl="0">
              <a:spcBef>
                <a:spcPts val="0"/>
              </a:spcBef>
              <a:spcAft>
                <a:spcPts val="0"/>
              </a:spcAft>
              <a:buSzPts val="1400"/>
              <a:buChar char="■"/>
            </a:pPr>
            <a:r>
              <a:rPr lang="en"/>
              <a:t>New Promethean Boards</a:t>
            </a:r>
            <a:endParaRPr/>
          </a:p>
          <a:p>
            <a:pPr marL="1371600" lvl="2" indent="-317500" algn="l" rtl="0">
              <a:spcBef>
                <a:spcPts val="0"/>
              </a:spcBef>
              <a:spcAft>
                <a:spcPts val="0"/>
              </a:spcAft>
              <a:buSzPts val="1400"/>
              <a:buChar char="■"/>
            </a:pPr>
            <a:r>
              <a:rPr lang="en"/>
              <a:t>New Curriculum</a:t>
            </a:r>
            <a:endParaRPr/>
          </a:p>
          <a:p>
            <a:pPr marL="1828800" lvl="3" indent="-317500" algn="l" rtl="0">
              <a:spcBef>
                <a:spcPts val="0"/>
              </a:spcBef>
              <a:spcAft>
                <a:spcPts val="0"/>
              </a:spcAft>
              <a:buSzPts val="1400"/>
              <a:buChar char="●"/>
            </a:pPr>
            <a:r>
              <a:rPr lang="en"/>
              <a:t>Aligns with goals of Continuous Improvement Plan</a:t>
            </a:r>
            <a:endParaRPr/>
          </a:p>
          <a:p>
            <a:pPr marL="457200" lvl="0" indent="-342900" algn="l" rtl="0">
              <a:spcBef>
                <a:spcPts val="0"/>
              </a:spcBef>
              <a:spcAft>
                <a:spcPts val="0"/>
              </a:spcAft>
              <a:buSzPts val="1800"/>
              <a:buChar char="●"/>
            </a:pPr>
            <a:r>
              <a:rPr lang="en"/>
              <a:t>Professional Development</a:t>
            </a:r>
            <a:endParaRPr/>
          </a:p>
          <a:p>
            <a:pPr marL="914400" lvl="1" indent="-317500" algn="l" rtl="0">
              <a:spcBef>
                <a:spcPts val="0"/>
              </a:spcBef>
              <a:spcAft>
                <a:spcPts val="0"/>
              </a:spcAft>
              <a:buSzPts val="1400"/>
              <a:buChar char="○"/>
            </a:pPr>
            <a:r>
              <a:rPr lang="en"/>
              <a:t>$149,693</a:t>
            </a:r>
            <a:endParaRPr/>
          </a:p>
          <a:p>
            <a:pPr marL="0" lvl="0" indent="0" algn="l" rtl="0">
              <a:spcBef>
                <a:spcPts val="1200"/>
              </a:spcBef>
              <a:spcAft>
                <a:spcPts val="1200"/>
              </a:spcAft>
              <a:buNone/>
            </a:pPr>
            <a:endParaRPr/>
          </a:p>
        </p:txBody>
      </p:sp>
      <p:pic>
        <p:nvPicPr>
          <p:cNvPr id="81" name="Google Shape;81;p16"/>
          <p:cNvPicPr preferRelativeResize="0"/>
          <p:nvPr/>
        </p:nvPicPr>
        <p:blipFill>
          <a:blip r:embed="rId3">
            <a:alphaModFix/>
          </a:blip>
          <a:stretch>
            <a:fillRect/>
          </a:stretch>
        </p:blipFill>
        <p:spPr>
          <a:xfrm>
            <a:off x="4836949" y="1196412"/>
            <a:ext cx="4133676" cy="2750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Justification of Expenditures Cont.</a:t>
            </a:r>
            <a:endParaRPr/>
          </a:p>
        </p:txBody>
      </p:sp>
      <p:sp>
        <p:nvSpPr>
          <p:cNvPr id="87" name="Google Shape;87;p17"/>
          <p:cNvSpPr txBox="1">
            <a:spLocks noGrp="1"/>
          </p:cNvSpPr>
          <p:nvPr>
            <p:ph type="body" idx="1"/>
          </p:nvPr>
        </p:nvSpPr>
        <p:spPr>
          <a:xfrm>
            <a:off x="311700" y="1152475"/>
            <a:ext cx="39732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Maintenance/Utilities</a:t>
            </a:r>
            <a:endParaRPr sz="1400"/>
          </a:p>
          <a:p>
            <a:pPr marL="914400" lvl="1" indent="-317500" algn="l" rtl="0">
              <a:spcBef>
                <a:spcPts val="0"/>
              </a:spcBef>
              <a:spcAft>
                <a:spcPts val="0"/>
              </a:spcAft>
              <a:buSzPts val="1400"/>
              <a:buChar char="○"/>
            </a:pPr>
            <a:r>
              <a:rPr lang="en"/>
              <a:t>$584,979</a:t>
            </a:r>
            <a:endParaRPr/>
          </a:p>
          <a:p>
            <a:pPr marL="1371600" lvl="2" indent="-317500" algn="l" rtl="0">
              <a:spcBef>
                <a:spcPts val="0"/>
              </a:spcBef>
              <a:spcAft>
                <a:spcPts val="0"/>
              </a:spcAft>
              <a:buSzPts val="1400"/>
              <a:buChar char="■"/>
            </a:pPr>
            <a:r>
              <a:rPr lang="en"/>
              <a:t>Lights, Heat, Air Conditioning, Grounds Keeping</a:t>
            </a:r>
            <a:endParaRPr/>
          </a:p>
          <a:p>
            <a:pPr marL="914400" lvl="1" indent="-317500" algn="l" rtl="0">
              <a:spcBef>
                <a:spcPts val="0"/>
              </a:spcBef>
              <a:spcAft>
                <a:spcPts val="0"/>
              </a:spcAft>
              <a:buSzPts val="1400"/>
              <a:buChar char="○"/>
            </a:pPr>
            <a:r>
              <a:rPr lang="en"/>
              <a:t>Could cut $10,000</a:t>
            </a:r>
            <a:endParaRPr/>
          </a:p>
          <a:p>
            <a:pPr marL="1371600" lvl="2" indent="-317500" algn="l" rtl="0">
              <a:spcBef>
                <a:spcPts val="0"/>
              </a:spcBef>
              <a:spcAft>
                <a:spcPts val="0"/>
              </a:spcAft>
              <a:buSzPts val="1400"/>
              <a:buChar char="■"/>
            </a:pPr>
            <a:r>
              <a:rPr lang="en"/>
              <a:t>Water for lawn</a:t>
            </a:r>
            <a:endParaRPr/>
          </a:p>
        </p:txBody>
      </p:sp>
      <p:pic>
        <p:nvPicPr>
          <p:cNvPr id="88" name="Google Shape;88;p17"/>
          <p:cNvPicPr preferRelativeResize="0"/>
          <p:nvPr/>
        </p:nvPicPr>
        <p:blipFill>
          <a:blip r:embed="rId3">
            <a:alphaModFix/>
          </a:blip>
          <a:stretch>
            <a:fillRect/>
          </a:stretch>
        </p:blipFill>
        <p:spPr>
          <a:xfrm>
            <a:off x="4237975" y="1224725"/>
            <a:ext cx="4840800" cy="2694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Alternate Solution </a:t>
            </a:r>
            <a:endParaRPr/>
          </a:p>
        </p:txBody>
      </p:sp>
      <p:sp>
        <p:nvSpPr>
          <p:cNvPr id="94" name="Google Shape;94;p18"/>
          <p:cNvSpPr txBox="1">
            <a:spLocks noGrp="1"/>
          </p:cNvSpPr>
          <p:nvPr>
            <p:ph type="body" idx="1"/>
          </p:nvPr>
        </p:nvSpPr>
        <p:spPr>
          <a:xfrm>
            <a:off x="311700" y="1142350"/>
            <a:ext cx="7124700" cy="15297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Cutting a teaching position does not align with the mission &amp; vision of SMCHS</a:t>
            </a:r>
            <a:endParaRPr sz="1400"/>
          </a:p>
          <a:p>
            <a:pPr marL="914400" lvl="1" indent="-317500" algn="l" rtl="0">
              <a:spcBef>
                <a:spcPts val="0"/>
              </a:spcBef>
              <a:spcAft>
                <a:spcPts val="0"/>
              </a:spcAft>
              <a:buSzPts val="1400"/>
              <a:buChar char="○"/>
            </a:pPr>
            <a:r>
              <a:rPr lang="en"/>
              <a:t>We would explore not hiring a position of someone who retired.</a:t>
            </a:r>
            <a:endParaRPr/>
          </a:p>
          <a:p>
            <a:pPr marL="914400" lvl="1" indent="-317500" algn="l" rtl="0">
              <a:spcBef>
                <a:spcPts val="0"/>
              </a:spcBef>
              <a:spcAft>
                <a:spcPts val="0"/>
              </a:spcAft>
              <a:buSzPts val="1400"/>
              <a:buChar char="○"/>
            </a:pPr>
            <a:r>
              <a:rPr lang="en"/>
              <a:t>Cut maintenance costs</a:t>
            </a:r>
            <a:endParaRPr/>
          </a:p>
          <a:p>
            <a:pPr marL="914400" lvl="1" indent="-317500" algn="l" rtl="0">
              <a:spcBef>
                <a:spcPts val="0"/>
              </a:spcBef>
              <a:spcAft>
                <a:spcPts val="0"/>
              </a:spcAft>
              <a:buSzPts val="1400"/>
              <a:buChar char="○"/>
            </a:pPr>
            <a:r>
              <a:rPr lang="en"/>
              <a:t>Monetize our facilities more</a:t>
            </a:r>
            <a:endParaRPr/>
          </a:p>
          <a:p>
            <a:pPr marL="457200" lvl="0" indent="-317500" algn="l" rtl="0">
              <a:spcBef>
                <a:spcPts val="0"/>
              </a:spcBef>
              <a:spcAft>
                <a:spcPts val="0"/>
              </a:spcAft>
              <a:buSzPts val="1400"/>
              <a:buChar char="●"/>
            </a:pPr>
            <a:r>
              <a:rPr lang="en" sz="1400"/>
              <a:t>Too much growth to cut a teaching position </a:t>
            </a:r>
            <a:endParaRPr sz="1400"/>
          </a:p>
        </p:txBody>
      </p:sp>
      <p:pic>
        <p:nvPicPr>
          <p:cNvPr id="95" name="Google Shape;95;p18"/>
          <p:cNvPicPr preferRelativeResize="0"/>
          <p:nvPr/>
        </p:nvPicPr>
        <p:blipFill>
          <a:blip r:embed="rId3">
            <a:alphaModFix/>
          </a:blip>
          <a:stretch>
            <a:fillRect/>
          </a:stretch>
        </p:blipFill>
        <p:spPr>
          <a:xfrm>
            <a:off x="1433513" y="2672038"/>
            <a:ext cx="6276975" cy="2200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Alternate Solution Cont.</a:t>
            </a:r>
            <a:endParaRPr/>
          </a:p>
        </p:txBody>
      </p:sp>
      <p:sp>
        <p:nvSpPr>
          <p:cNvPr id="101" name="Google Shape;101;p19"/>
          <p:cNvSpPr txBox="1">
            <a:spLocks noGrp="1"/>
          </p:cNvSpPr>
          <p:nvPr>
            <p:ph type="body" idx="1"/>
          </p:nvPr>
        </p:nvSpPr>
        <p:spPr>
          <a:xfrm>
            <a:off x="311700" y="1152475"/>
            <a:ext cx="47904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Budget Cut</a:t>
            </a:r>
            <a:endParaRPr sz="1400"/>
          </a:p>
          <a:p>
            <a:pPr marL="914400" lvl="1" indent="-317500" algn="l" rtl="0">
              <a:spcBef>
                <a:spcPts val="0"/>
              </a:spcBef>
              <a:spcAft>
                <a:spcPts val="0"/>
              </a:spcAft>
              <a:buSzPts val="1400"/>
              <a:buChar char="○"/>
            </a:pPr>
            <a:r>
              <a:rPr lang="en"/>
              <a:t>Uncapitalized Equipment/Capital Outlay</a:t>
            </a:r>
            <a:endParaRPr/>
          </a:p>
          <a:p>
            <a:pPr marL="1371600" lvl="2" indent="-317500" algn="l" rtl="0">
              <a:spcBef>
                <a:spcPts val="0"/>
              </a:spcBef>
              <a:spcAft>
                <a:spcPts val="0"/>
              </a:spcAft>
              <a:buSzPts val="1400"/>
              <a:buChar char="■"/>
            </a:pPr>
            <a:r>
              <a:rPr lang="en"/>
              <a:t>$181,020</a:t>
            </a:r>
            <a:endParaRPr/>
          </a:p>
          <a:p>
            <a:pPr marL="1828800" lvl="3" indent="-317500" algn="l" rtl="0">
              <a:spcBef>
                <a:spcPts val="0"/>
              </a:spcBef>
              <a:spcAft>
                <a:spcPts val="0"/>
              </a:spcAft>
              <a:buSzPts val="1400"/>
              <a:buChar char="●"/>
            </a:pPr>
            <a:r>
              <a:rPr lang="en"/>
              <a:t>Cut back however much is necessary</a:t>
            </a:r>
            <a:endParaRPr/>
          </a:p>
          <a:p>
            <a:pPr marL="1371600" lvl="2" indent="-317500" algn="l" rtl="0">
              <a:spcBef>
                <a:spcPts val="0"/>
              </a:spcBef>
              <a:spcAft>
                <a:spcPts val="0"/>
              </a:spcAft>
              <a:buSzPts val="1400"/>
              <a:buChar char="■"/>
            </a:pPr>
            <a:r>
              <a:rPr lang="en"/>
              <a:t>Building projects can be postponed </a:t>
            </a:r>
            <a:endParaRPr/>
          </a:p>
          <a:p>
            <a:pPr marL="1371600" lvl="2" indent="-317500" algn="l" rtl="0">
              <a:spcBef>
                <a:spcPts val="0"/>
              </a:spcBef>
              <a:spcAft>
                <a:spcPts val="0"/>
              </a:spcAft>
              <a:buSzPts val="1400"/>
              <a:buChar char="■"/>
            </a:pPr>
            <a:r>
              <a:rPr lang="en"/>
              <a:t>Minimal upkeep to a brand new school</a:t>
            </a:r>
            <a:endParaRPr/>
          </a:p>
        </p:txBody>
      </p:sp>
      <p:pic>
        <p:nvPicPr>
          <p:cNvPr id="102" name="Google Shape;102;p19"/>
          <p:cNvPicPr preferRelativeResize="0"/>
          <p:nvPr/>
        </p:nvPicPr>
        <p:blipFill>
          <a:blip r:embed="rId3">
            <a:alphaModFix/>
          </a:blip>
          <a:stretch>
            <a:fillRect/>
          </a:stretch>
        </p:blipFill>
        <p:spPr>
          <a:xfrm>
            <a:off x="5156425" y="1152475"/>
            <a:ext cx="3737099" cy="24989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Alternate Solution Cont.</a:t>
            </a:r>
            <a:endParaRPr/>
          </a:p>
        </p:txBody>
      </p:sp>
      <p:sp>
        <p:nvSpPr>
          <p:cNvPr id="108" name="Google Shape;108;p20"/>
          <p:cNvSpPr txBox="1">
            <a:spLocks noGrp="1"/>
          </p:cNvSpPr>
          <p:nvPr>
            <p:ph type="body" idx="1"/>
          </p:nvPr>
        </p:nvSpPr>
        <p:spPr>
          <a:xfrm>
            <a:off x="311700" y="1152475"/>
            <a:ext cx="39405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Facility Rentals</a:t>
            </a:r>
            <a:endParaRPr sz="1400"/>
          </a:p>
          <a:p>
            <a:pPr marL="914400" lvl="1" indent="-317500" algn="l" rtl="0">
              <a:spcBef>
                <a:spcPts val="0"/>
              </a:spcBef>
              <a:spcAft>
                <a:spcPts val="0"/>
              </a:spcAft>
              <a:buSzPts val="1400"/>
              <a:buChar char="○"/>
            </a:pPr>
            <a:r>
              <a:rPr lang="en"/>
              <a:t>Auditorium/Athletic Facilities</a:t>
            </a:r>
            <a:endParaRPr sz="1400"/>
          </a:p>
          <a:p>
            <a:pPr marL="1371600" lvl="2" indent="-317500" algn="l" rtl="0">
              <a:spcBef>
                <a:spcPts val="0"/>
              </a:spcBef>
              <a:spcAft>
                <a:spcPts val="0"/>
              </a:spcAft>
              <a:buSzPts val="1400"/>
              <a:buChar char="■"/>
            </a:pPr>
            <a:r>
              <a:rPr lang="en"/>
              <a:t>Increased Revenue</a:t>
            </a:r>
            <a:endParaRPr/>
          </a:p>
          <a:p>
            <a:pPr marL="1828800" lvl="3" indent="-317500" algn="l" rtl="0">
              <a:spcBef>
                <a:spcPts val="0"/>
              </a:spcBef>
              <a:spcAft>
                <a:spcPts val="0"/>
              </a:spcAft>
              <a:buSzPts val="1400"/>
              <a:buChar char="●"/>
            </a:pPr>
            <a:r>
              <a:rPr lang="en"/>
              <a:t>$10,000-$25,000</a:t>
            </a:r>
            <a:endParaRPr/>
          </a:p>
        </p:txBody>
      </p:sp>
      <p:pic>
        <p:nvPicPr>
          <p:cNvPr id="109" name="Google Shape;109;p20"/>
          <p:cNvPicPr preferRelativeResize="0"/>
          <p:nvPr/>
        </p:nvPicPr>
        <p:blipFill>
          <a:blip r:embed="rId3">
            <a:alphaModFix/>
          </a:blip>
          <a:stretch>
            <a:fillRect/>
          </a:stretch>
        </p:blipFill>
        <p:spPr>
          <a:xfrm>
            <a:off x="4469900" y="445025"/>
            <a:ext cx="3737101" cy="2484979"/>
          </a:xfrm>
          <a:prstGeom prst="rect">
            <a:avLst/>
          </a:prstGeom>
          <a:noFill/>
          <a:ln>
            <a:noFill/>
          </a:ln>
        </p:spPr>
      </p:pic>
      <p:pic>
        <p:nvPicPr>
          <p:cNvPr id="110" name="Google Shape;110;p20"/>
          <p:cNvPicPr preferRelativeResize="0"/>
          <p:nvPr/>
        </p:nvPicPr>
        <p:blipFill>
          <a:blip r:embed="rId4">
            <a:alphaModFix/>
          </a:blip>
          <a:stretch>
            <a:fillRect/>
          </a:stretch>
        </p:blipFill>
        <p:spPr>
          <a:xfrm>
            <a:off x="4526788" y="3093304"/>
            <a:ext cx="3623337" cy="19086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Continuous Improvement</a:t>
            </a:r>
            <a:endParaRPr/>
          </a:p>
        </p:txBody>
      </p:sp>
      <p:sp>
        <p:nvSpPr>
          <p:cNvPr id="116" name="Google Shape;116;p21"/>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Goals</a:t>
            </a:r>
            <a:endParaRPr/>
          </a:p>
          <a:p>
            <a:pPr marL="914400" lvl="1" indent="-317500" algn="l" rtl="0">
              <a:spcBef>
                <a:spcPts val="0"/>
              </a:spcBef>
              <a:spcAft>
                <a:spcPts val="0"/>
              </a:spcAft>
              <a:buSzPts val="1400"/>
              <a:buChar char="○"/>
            </a:pPr>
            <a:r>
              <a:rPr lang="en"/>
              <a:t>Increased opportunities for students to be actively involved in the learning process.</a:t>
            </a:r>
            <a:endParaRPr/>
          </a:p>
          <a:p>
            <a:pPr marL="914400" lvl="1" indent="-317500" algn="l" rtl="0">
              <a:spcBef>
                <a:spcPts val="0"/>
              </a:spcBef>
              <a:spcAft>
                <a:spcPts val="0"/>
              </a:spcAft>
              <a:buSzPts val="1400"/>
              <a:buChar char="○"/>
            </a:pPr>
            <a:r>
              <a:rPr lang="en"/>
              <a:t>Provide frequent and consistent opportunities for data analysis.</a:t>
            </a:r>
            <a:endParaRPr/>
          </a:p>
          <a:p>
            <a:pPr marL="914400" lvl="1" indent="-317500" algn="l" rtl="0">
              <a:spcBef>
                <a:spcPts val="0"/>
              </a:spcBef>
              <a:spcAft>
                <a:spcPts val="0"/>
              </a:spcAft>
              <a:buSzPts val="1400"/>
              <a:buChar char="○"/>
            </a:pPr>
            <a:r>
              <a:rPr lang="en"/>
              <a:t>Promote Catholic beliefs to support the vision and mission of Light of Christ Catholic Schools. </a:t>
            </a:r>
            <a:endParaRPr/>
          </a:p>
          <a:p>
            <a:pPr marL="457200" lvl="0" indent="-342900" algn="l" rtl="0">
              <a:spcBef>
                <a:spcPts val="0"/>
              </a:spcBef>
              <a:spcAft>
                <a:spcPts val="0"/>
              </a:spcAft>
              <a:buSzPts val="1800"/>
              <a:buChar char="●"/>
            </a:pPr>
            <a:r>
              <a:rPr lang="en"/>
              <a:t>Need teachers to carry out and achieve these goals</a:t>
            </a:r>
            <a:endParaRPr/>
          </a:p>
          <a:p>
            <a:pPr marL="914400" lvl="1" indent="-317500" algn="l" rtl="0">
              <a:spcBef>
                <a:spcPts val="0"/>
              </a:spcBef>
              <a:spcAft>
                <a:spcPts val="0"/>
              </a:spcAft>
              <a:buSzPts val="1400"/>
              <a:buChar char="○"/>
            </a:pPr>
            <a:r>
              <a:rPr lang="en"/>
              <a:t>Emphasis on teacher development</a:t>
            </a:r>
            <a:endParaRPr/>
          </a:p>
          <a:p>
            <a:pPr marL="1371600" lvl="2" indent="-317500" algn="l" rtl="0">
              <a:spcBef>
                <a:spcPts val="0"/>
              </a:spcBef>
              <a:spcAft>
                <a:spcPts val="0"/>
              </a:spcAft>
              <a:buSzPts val="1400"/>
              <a:buChar char="■"/>
            </a:pPr>
            <a:r>
              <a:rPr lang="en"/>
              <a:t>Cutting position would be detrimental to CIP</a:t>
            </a:r>
            <a:endParaRPr/>
          </a:p>
        </p:txBody>
      </p:sp>
      <p:pic>
        <p:nvPicPr>
          <p:cNvPr id="117" name="Google Shape;117;p21"/>
          <p:cNvPicPr preferRelativeResize="0"/>
          <p:nvPr/>
        </p:nvPicPr>
        <p:blipFill>
          <a:blip r:embed="rId3">
            <a:alphaModFix/>
          </a:blip>
          <a:stretch>
            <a:fillRect/>
          </a:stretch>
        </p:blipFill>
        <p:spPr>
          <a:xfrm>
            <a:off x="5013400" y="1310275"/>
            <a:ext cx="3954898" cy="2522952"/>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1673</Words>
  <Application>Microsoft Office PowerPoint</Application>
  <PresentationFormat>On-screen Show (16:9)</PresentationFormat>
  <Paragraphs>105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Average</vt:lpstr>
      <vt:lpstr>Oswald</vt:lpstr>
      <vt:lpstr>Slate</vt:lpstr>
      <vt:lpstr>Defending the Budget</vt:lpstr>
      <vt:lpstr>Budget Process</vt:lpstr>
      <vt:lpstr>Budget Process Cont.</vt:lpstr>
      <vt:lpstr>Justification of Expenditures</vt:lpstr>
      <vt:lpstr>Justification of Expenditures Cont.</vt:lpstr>
      <vt:lpstr>Alternate Solution </vt:lpstr>
      <vt:lpstr>Alternate Solution Cont.</vt:lpstr>
      <vt:lpstr>Alternate Solution Cont.</vt:lpstr>
      <vt:lpstr>Continuous Improvement</vt:lpstr>
      <vt:lpstr>Mission, Vision, Core Beliefs</vt:lpstr>
      <vt:lpstr>Human, Fiscal, Technological Resources</vt:lpstr>
      <vt:lpstr>Mobilization of Community Resources</vt:lpstr>
      <vt:lpstr>Student Needs</vt:lpstr>
      <vt:lpstr>Current Political and Emerging Trends</vt:lpstr>
      <vt:lpstr>Monitor/Evaluation of Plan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Defending the Budget</dc:title>
  <dc:creator>Tanner Purintun</dc:creator>
  <cp:lastModifiedBy>Tanner Purintun</cp:lastModifiedBy>
  <cp:revision>1</cp:revision>
  <dcterms:modified xsi:type="dcterms:W3CDTF">2023-03-23T02:59:47Z</dcterms:modified>
</cp:coreProperties>
</file>